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Arimo Bold" charset="1" panose="020B0704020202020204"/>
      <p:regular r:id="rId7"/>
    </p:embeddedFont>
    <p:embeddedFont>
      <p:font typeface="DM Sans Bold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8809227" y="-981917"/>
            <a:ext cx="5645354" cy="11254792"/>
            <a:chOff x="0" y="0"/>
            <a:chExt cx="674011" cy="13437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74011" cy="1343734"/>
            </a:xfrm>
            <a:custGeom>
              <a:avLst/>
              <a:gdLst/>
              <a:ahLst/>
              <a:cxnLst/>
              <a:rect r="r" b="b" t="t" l="l"/>
              <a:pathLst>
                <a:path h="1343734" w="674011">
                  <a:moveTo>
                    <a:pt x="224792" y="1324665"/>
                  </a:moveTo>
                  <a:cubicBezTo>
                    <a:pt x="259346" y="1336179"/>
                    <a:pt x="298631" y="1343734"/>
                    <a:pt x="337187" y="1343734"/>
                  </a:cubicBezTo>
                  <a:cubicBezTo>
                    <a:pt x="375744" y="1343734"/>
                    <a:pt x="412846" y="1337257"/>
                    <a:pt x="447036" y="1325743"/>
                  </a:cubicBezTo>
                  <a:cubicBezTo>
                    <a:pt x="447765" y="1325384"/>
                    <a:pt x="448492" y="1325384"/>
                    <a:pt x="449219" y="1325024"/>
                  </a:cubicBezTo>
                  <a:cubicBezTo>
                    <a:pt x="577620" y="1278969"/>
                    <a:pt x="672192" y="1157355"/>
                    <a:pt x="674011" y="1003438"/>
                  </a:cubicBezTo>
                  <a:lnTo>
                    <a:pt x="674011" y="0"/>
                  </a:lnTo>
                  <a:lnTo>
                    <a:pt x="0" y="0"/>
                  </a:lnTo>
                  <a:lnTo>
                    <a:pt x="0" y="1002694"/>
                  </a:lnTo>
                  <a:cubicBezTo>
                    <a:pt x="1819" y="1158074"/>
                    <a:pt x="94936" y="1279689"/>
                    <a:pt x="224792" y="1324665"/>
                  </a:cubicBezTo>
                  <a:close/>
                </a:path>
              </a:pathLst>
            </a:custGeom>
            <a:solidFill>
              <a:srgbClr val="DC8AC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674011" cy="12643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-5400000">
            <a:off x="0" y="4242300"/>
            <a:ext cx="6044700" cy="6044700"/>
          </a:xfrm>
          <a:custGeom>
            <a:avLst/>
            <a:gdLst/>
            <a:ahLst/>
            <a:cxnLst/>
            <a:rect r="r" b="b" t="t" l="l"/>
            <a:pathLst>
              <a:path h="6044700" w="6044700">
                <a:moveTo>
                  <a:pt x="0" y="0"/>
                </a:moveTo>
                <a:lnTo>
                  <a:pt x="6044700" y="0"/>
                </a:lnTo>
                <a:lnTo>
                  <a:pt x="6044700" y="6044700"/>
                </a:lnTo>
                <a:lnTo>
                  <a:pt x="0" y="60447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5400000">
            <a:off x="1652218" y="-1652218"/>
            <a:ext cx="2740264" cy="6044700"/>
          </a:xfrm>
          <a:custGeom>
            <a:avLst/>
            <a:gdLst/>
            <a:ahLst/>
            <a:cxnLst/>
            <a:rect r="r" b="b" t="t" l="l"/>
            <a:pathLst>
              <a:path h="6044700" w="2740264">
                <a:moveTo>
                  <a:pt x="0" y="0"/>
                </a:moveTo>
                <a:lnTo>
                  <a:pt x="2740264" y="0"/>
                </a:lnTo>
                <a:lnTo>
                  <a:pt x="2740264" y="6044700"/>
                </a:lnTo>
                <a:lnTo>
                  <a:pt x="0" y="60447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693063" y="4137070"/>
            <a:ext cx="847805" cy="847805"/>
          </a:xfrm>
          <a:custGeom>
            <a:avLst/>
            <a:gdLst/>
            <a:ahLst/>
            <a:cxnLst/>
            <a:rect r="r" b="b" t="t" l="l"/>
            <a:pathLst>
              <a:path h="847805" w="847805">
                <a:moveTo>
                  <a:pt x="0" y="0"/>
                </a:moveTo>
                <a:lnTo>
                  <a:pt x="847805" y="0"/>
                </a:lnTo>
                <a:lnTo>
                  <a:pt x="847805" y="847805"/>
                </a:lnTo>
                <a:lnTo>
                  <a:pt x="0" y="84780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3621891" y="4137070"/>
            <a:ext cx="847805" cy="847805"/>
          </a:xfrm>
          <a:custGeom>
            <a:avLst/>
            <a:gdLst/>
            <a:ahLst/>
            <a:cxnLst/>
            <a:rect r="r" b="b" t="t" l="l"/>
            <a:pathLst>
              <a:path h="847805" w="847805">
                <a:moveTo>
                  <a:pt x="0" y="0"/>
                </a:moveTo>
                <a:lnTo>
                  <a:pt x="847805" y="0"/>
                </a:lnTo>
                <a:lnTo>
                  <a:pt x="847805" y="847805"/>
                </a:lnTo>
                <a:lnTo>
                  <a:pt x="0" y="84780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4555421" y="4137070"/>
            <a:ext cx="847805" cy="847805"/>
          </a:xfrm>
          <a:custGeom>
            <a:avLst/>
            <a:gdLst/>
            <a:ahLst/>
            <a:cxnLst/>
            <a:rect r="r" b="b" t="t" l="l"/>
            <a:pathLst>
              <a:path h="847805" w="847805">
                <a:moveTo>
                  <a:pt x="0" y="0"/>
                </a:moveTo>
                <a:lnTo>
                  <a:pt x="847806" y="0"/>
                </a:lnTo>
                <a:lnTo>
                  <a:pt x="847806" y="847805"/>
                </a:lnTo>
                <a:lnTo>
                  <a:pt x="0" y="8478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5683294" y="88018"/>
            <a:ext cx="3152012" cy="1471612"/>
          </a:xfrm>
          <a:custGeom>
            <a:avLst/>
            <a:gdLst/>
            <a:ahLst/>
            <a:cxnLst/>
            <a:rect r="r" b="b" t="t" l="l"/>
            <a:pathLst>
              <a:path h="1471612" w="3152012">
                <a:moveTo>
                  <a:pt x="0" y="0"/>
                </a:moveTo>
                <a:lnTo>
                  <a:pt x="3152012" y="0"/>
                </a:lnTo>
                <a:lnTo>
                  <a:pt x="3152012" y="1471612"/>
                </a:lnTo>
                <a:lnTo>
                  <a:pt x="0" y="1471612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-15659" t="0" r="-32083" b="-70486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620997" y="2134253"/>
            <a:ext cx="4802707" cy="4843872"/>
            <a:chOff x="0" y="0"/>
            <a:chExt cx="1264911" cy="127575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264910" cy="1275752"/>
            </a:xfrm>
            <a:custGeom>
              <a:avLst/>
              <a:gdLst/>
              <a:ahLst/>
              <a:cxnLst/>
              <a:rect r="r" b="b" t="t" l="l"/>
              <a:pathLst>
                <a:path h="1275752" w="1264910">
                  <a:moveTo>
                    <a:pt x="82212" y="0"/>
                  </a:moveTo>
                  <a:lnTo>
                    <a:pt x="1182699" y="0"/>
                  </a:lnTo>
                  <a:cubicBezTo>
                    <a:pt x="1228103" y="0"/>
                    <a:pt x="1264910" y="36807"/>
                    <a:pt x="1264910" y="82212"/>
                  </a:cubicBezTo>
                  <a:lnTo>
                    <a:pt x="1264910" y="1193541"/>
                  </a:lnTo>
                  <a:cubicBezTo>
                    <a:pt x="1264910" y="1238945"/>
                    <a:pt x="1228103" y="1275752"/>
                    <a:pt x="1182699" y="1275752"/>
                  </a:cubicBezTo>
                  <a:lnTo>
                    <a:pt x="82212" y="1275752"/>
                  </a:lnTo>
                  <a:cubicBezTo>
                    <a:pt x="60408" y="1275752"/>
                    <a:pt x="39497" y="1267091"/>
                    <a:pt x="24079" y="1251673"/>
                  </a:cubicBezTo>
                  <a:cubicBezTo>
                    <a:pt x="8662" y="1236256"/>
                    <a:pt x="0" y="1215345"/>
                    <a:pt x="0" y="1193541"/>
                  </a:cubicBezTo>
                  <a:lnTo>
                    <a:pt x="0" y="82212"/>
                  </a:lnTo>
                  <a:cubicBezTo>
                    <a:pt x="0" y="36807"/>
                    <a:pt x="36807" y="0"/>
                    <a:pt x="82212" y="0"/>
                  </a:cubicBezTo>
                  <a:close/>
                </a:path>
              </a:pathLst>
            </a:custGeom>
            <a:solidFill>
              <a:srgbClr val="FBCA43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47625"/>
              <a:ext cx="1264911" cy="13233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940"/>
                </a:lnSpc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632641" y="7820452"/>
            <a:ext cx="5412059" cy="1730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379"/>
              </a:lnSpc>
            </a:pPr>
            <a:r>
              <a:rPr lang="en-US" b="true" sz="3044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EDAD: </a:t>
            </a:r>
          </a:p>
          <a:p>
            <a:pPr algn="l">
              <a:lnSpc>
                <a:spcPts val="3379"/>
              </a:lnSpc>
            </a:pPr>
            <a:r>
              <a:rPr lang="en-US" b="true" sz="3044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UBICACIÓN: </a:t>
            </a:r>
          </a:p>
          <a:p>
            <a:pPr algn="l">
              <a:lnSpc>
                <a:spcPts val="3379"/>
              </a:lnSpc>
            </a:pPr>
            <a:r>
              <a:rPr lang="en-US" b="true" sz="3044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OCUPACIÓN:</a:t>
            </a:r>
          </a:p>
          <a:p>
            <a:pPr algn="l">
              <a:lnSpc>
                <a:spcPts val="3379"/>
              </a:lnSpc>
            </a:pPr>
            <a:r>
              <a:rPr lang="en-US" b="true" sz="3044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NIVEL EDUCATIVO: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449326" y="469195"/>
            <a:ext cx="5421524" cy="676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24"/>
              </a:lnSpc>
              <a:spcBef>
                <a:spcPct val="0"/>
              </a:spcBef>
            </a:pPr>
            <a:r>
              <a:rPr lang="en-US" b="true" sz="3946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NOMBRE: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6474075" y="2058458"/>
            <a:ext cx="4585369" cy="5238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b="true" sz="300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PERFIL PSICOLÓGICO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466638" y="2599915"/>
            <a:ext cx="5185362" cy="14801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 b="tru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Personalidad:</a:t>
            </a:r>
          </a:p>
          <a:p>
            <a:pPr algn="l">
              <a:lnSpc>
                <a:spcPts val="2940"/>
              </a:lnSpc>
            </a:pPr>
            <a:r>
              <a:rPr lang="en-US" sz="2100" b="tru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Valores y creencias:</a:t>
            </a:r>
          </a:p>
          <a:p>
            <a:pPr algn="l">
              <a:lnSpc>
                <a:spcPts val="2940"/>
              </a:lnSpc>
            </a:pPr>
            <a:r>
              <a:rPr lang="en-US" sz="2100" b="tru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Motivaciones principales:</a:t>
            </a:r>
          </a:p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Miedos o frustraciones: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2073938" y="3225971"/>
            <a:ext cx="4585369" cy="7696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3000" b="tru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COMPORTAMIENTO DE CONSUMO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1805468" y="5085913"/>
            <a:ext cx="4592806" cy="14801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53400" indent="-226700" lvl="1">
              <a:lnSpc>
                <a:spcPts val="2940"/>
              </a:lnSpc>
              <a:buFont typeface="Arial"/>
              <a:buChar char="•"/>
            </a:pPr>
            <a:r>
              <a:rPr lang="en-US" b="true" sz="210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Canales digitales que usa:</a:t>
            </a:r>
          </a:p>
          <a:p>
            <a:pPr algn="l" marL="453400" indent="-226700" lvl="1">
              <a:lnSpc>
                <a:spcPts val="2940"/>
              </a:lnSpc>
              <a:buFont typeface="Arial"/>
              <a:buChar char="•"/>
            </a:pPr>
            <a:r>
              <a:rPr lang="en-US" b="true" sz="210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Frecuencia de compra:</a:t>
            </a:r>
          </a:p>
          <a:p>
            <a:pPr algn="l" marL="453400" indent="-226700" lvl="1">
              <a:lnSpc>
                <a:spcPts val="2940"/>
              </a:lnSpc>
              <a:buFont typeface="Arial"/>
              <a:buChar char="•"/>
            </a:pPr>
            <a:r>
              <a:rPr lang="en-US" b="true" sz="210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Factores que influyen en su decisión: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466638" y="4915084"/>
            <a:ext cx="4585369" cy="7905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 b="tru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OBJETIVOS Y </a:t>
            </a:r>
            <a:r>
              <a:rPr lang="en-US" b="true" sz="300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NECESIDADES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6474075" y="5658035"/>
            <a:ext cx="5177925" cy="1108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 b="tru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Obj</a:t>
            </a:r>
            <a:r>
              <a:rPr lang="en-US" sz="2100" b="tru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etivos personales:</a:t>
            </a:r>
          </a:p>
          <a:p>
            <a:pPr algn="l">
              <a:lnSpc>
                <a:spcPts val="2940"/>
              </a:lnSpc>
            </a:pPr>
            <a:r>
              <a:rPr lang="en-US" sz="2100" b="tru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Objetivos profesionales:</a:t>
            </a:r>
          </a:p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Necesidades emocionales: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474075" y="7664654"/>
            <a:ext cx="4585369" cy="5238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b="true" sz="3000">
                <a:solidFill>
                  <a:srgbClr val="37343A"/>
                </a:solidFill>
                <a:latin typeface="DM Sans Bold"/>
                <a:ea typeface="DM Sans Bold"/>
                <a:cs typeface="DM Sans Bold"/>
                <a:sym typeface="DM Sans Bold"/>
              </a:rPr>
              <a:t>DOLOR Y OBJECIONES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474075" y="8258378"/>
            <a:ext cx="5185362" cy="7372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53400" indent="-226700" lvl="1">
              <a:lnSpc>
                <a:spcPts val="2940"/>
              </a:lnSpc>
              <a:buFont typeface="Arial"/>
              <a:buChar char="•"/>
            </a:pPr>
            <a:r>
              <a:rPr lang="en-US" b="true" sz="2100">
                <a:solidFill>
                  <a:srgbClr val="37343A"/>
                </a:solidFill>
                <a:latin typeface="DM Sans Bold"/>
                <a:ea typeface="DM Sans Bold"/>
                <a:cs typeface="DM Sans Bold"/>
                <a:sym typeface="DM Sans Bold"/>
              </a:rPr>
              <a:t>Puntos de dolor:</a:t>
            </a:r>
          </a:p>
          <a:p>
            <a:pPr algn="l" marL="453400" indent="-226700" lvl="1">
              <a:lnSpc>
                <a:spcPts val="2940"/>
              </a:lnSpc>
              <a:spcBef>
                <a:spcPct val="0"/>
              </a:spcBef>
              <a:buFont typeface="Arial"/>
              <a:buChar char="•"/>
            </a:pPr>
            <a:r>
              <a:rPr lang="en-US" b="true" sz="2100">
                <a:solidFill>
                  <a:srgbClr val="37343A"/>
                </a:solidFill>
                <a:latin typeface="DM Sans Bold"/>
                <a:ea typeface="DM Sans Bold"/>
                <a:cs typeface="DM Sans Bold"/>
                <a:sym typeface="DM Sans Bold"/>
              </a:rPr>
              <a:t>Objeciones comunes: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2081375" y="7664654"/>
            <a:ext cx="4585369" cy="5238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b="true" sz="3000">
                <a:solidFill>
                  <a:srgbClr val="37343A"/>
                </a:solidFill>
                <a:latin typeface="DM Sans Bold"/>
                <a:ea typeface="DM Sans Bold"/>
                <a:cs typeface="DM Sans Bold"/>
                <a:sym typeface="DM Sans Bold"/>
              </a:rPr>
              <a:t>MENSAJES CLAVE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2081375" y="8258378"/>
            <a:ext cx="5185362" cy="7372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 b="true">
                <a:solidFill>
                  <a:srgbClr val="37343A"/>
                </a:solidFill>
                <a:latin typeface="DM Sans Bold"/>
                <a:ea typeface="DM Sans Bold"/>
                <a:cs typeface="DM Sans Bold"/>
                <a:sym typeface="DM Sans Bold"/>
              </a:rPr>
              <a:t>Mensaje emocional:</a:t>
            </a:r>
          </a:p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sz="2100" b="true">
                <a:solidFill>
                  <a:srgbClr val="37343A"/>
                </a:solidFill>
                <a:latin typeface="DM Sans Bold"/>
                <a:ea typeface="DM Sans Bold"/>
                <a:cs typeface="DM Sans Bold"/>
                <a:sym typeface="DM Sans Bold"/>
              </a:rPr>
              <a:t>Propuesta de valor ideal: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2132387" y="4192312"/>
            <a:ext cx="1779926" cy="676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24"/>
              </a:lnSpc>
              <a:spcBef>
                <a:spcPct val="0"/>
              </a:spcBef>
            </a:pPr>
            <a:r>
              <a:rPr lang="en-US" b="true" sz="3946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FOTO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8382640" y="368804"/>
            <a:ext cx="6498527" cy="8147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622"/>
              </a:lnSpc>
              <a:spcBef>
                <a:spcPct val="0"/>
              </a:spcBef>
            </a:pPr>
            <a:r>
              <a:rPr lang="en-US" b="true" sz="473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BUYER PERSONA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DAG_C2uUCa4</dc:identifier>
  <dcterms:modified xsi:type="dcterms:W3CDTF">2011-08-01T06:04:30Z</dcterms:modified>
  <cp:revision>1</cp:revision>
  <dc:title>User experience persona para entrevista de usuario estilo minimalista tipográfico rosa y blanco</dc:title>
</cp:coreProperties>
</file>